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51" r:id="rId3"/>
    <p:sldId id="352" r:id="rId4"/>
    <p:sldId id="353" r:id="rId5"/>
    <p:sldId id="354" r:id="rId6"/>
    <p:sldId id="357" r:id="rId7"/>
    <p:sldId id="355" r:id="rId8"/>
    <p:sldId id="356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Maryška" initials="JM" lastIdx="2" clrIdx="0">
    <p:extLst>
      <p:ext uri="{19B8F6BF-5375-455C-9EA6-DF929625EA0E}">
        <p15:presenceInfo xmlns:p15="http://schemas.microsoft.com/office/powerpoint/2012/main" userId="Jan Maryška" providerId="None"/>
      </p:ext>
    </p:extLst>
  </p:cmAuthor>
  <p:cmAuthor id="2" name="JM" initials="JM" lastIdx="1" clrIdx="1">
    <p:extLst>
      <p:ext uri="{19B8F6BF-5375-455C-9EA6-DF929625EA0E}">
        <p15:presenceInfo xmlns:p15="http://schemas.microsoft.com/office/powerpoint/2012/main" userId="J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24" autoAdjust="0"/>
  </p:normalViewPr>
  <p:slideViewPr>
    <p:cSldViewPr snapToGrid="0">
      <p:cViewPr varScale="1">
        <p:scale>
          <a:sx n="78" d="100"/>
          <a:sy n="78" d="100"/>
        </p:scale>
        <p:origin x="730" y="7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administrativa\projekty\NUTRISCORE\FoodPRO_consumer_survey_results_dTest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zivatel\Documents\administrativa\projekty\NUTRISCORE\FoodPRO_consumer_survey_results_dTest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2000" b="1" dirty="0"/>
              <a:t>Čtete obvykle výživové údaje na obalech?</a:t>
            </a:r>
          </a:p>
        </c:rich>
      </c:tx>
      <c:layout>
        <c:manualLayout>
          <c:xMode val="edge"/>
          <c:yMode val="edge"/>
          <c:x val="0.11599524531281306"/>
          <c:y val="4.1666766236128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48-42B1-A39B-6D566B5BC69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48-42B1-A39B-6D566B5BC69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48-42B1-A39B-6D566B5BC698}"/>
              </c:ext>
            </c:extLst>
          </c:dPt>
          <c:dLbls>
            <c:dLbl>
              <c:idx val="0"/>
              <c:layout>
                <c:manualLayout>
                  <c:x val="-0.23580527792893052"/>
                  <c:y val="8.070516420331819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72198662123208"/>
                      <c:h val="0.225850356392293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48-42B1-A39B-6D566B5BC69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'results-survey136281'!$G$294:$G$296</c:f>
              <c:strCache>
                <c:ptCount val="3"/>
                <c:pt idx="0">
                  <c:v>Ano, vždy</c:v>
                </c:pt>
                <c:pt idx="1">
                  <c:v>Ano, někdy</c:v>
                </c:pt>
                <c:pt idx="2">
                  <c:v>Ne</c:v>
                </c:pt>
              </c:strCache>
            </c:strRef>
          </c:cat>
          <c:val>
            <c:numRef>
              <c:f>'results-survey136281'!$H$294:$H$296</c:f>
              <c:numCache>
                <c:formatCode>0.00%</c:formatCode>
                <c:ptCount val="3"/>
                <c:pt idx="0">
                  <c:v>0.43</c:v>
                </c:pt>
                <c:pt idx="1">
                  <c:v>0.44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48-42B1-A39B-6D566B5BC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2000" b="1" dirty="0"/>
              <a:t>Porovnáváte výživové údaje na obalech podobných výrobků?</a:t>
            </a:r>
          </a:p>
        </c:rich>
      </c:tx>
      <c:layout>
        <c:manualLayout>
          <c:xMode val="edge"/>
          <c:yMode val="edge"/>
          <c:x val="0.18564031828767882"/>
          <c:y val="3.4849091049508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4E-49C8-B70B-F0CF4ED312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4E-49C8-B70B-F0CF4ED3120D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4E-49C8-B70B-F0CF4ED3120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'results-survey136281'!$G$305:$G$306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'results-survey136281'!$H$305:$H$306</c:f>
              <c:numCache>
                <c:formatCode>0.00%</c:formatCode>
                <c:ptCount val="2"/>
                <c:pt idx="0">
                  <c:v>0.73533424283765347</c:v>
                </c:pt>
                <c:pt idx="1">
                  <c:v>0.26466575716234653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4E-49C8-B70B-F0CF4ED31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6B28E-CFF3-4E38-A321-A1F98D4D9D69}" type="datetimeFigureOut">
              <a:rPr lang="cs-CZ" smtClean="0"/>
              <a:pPr/>
              <a:t>03.06.2021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0289A-31F9-417B-9E30-83BDDE94EE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093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12D1D-9DB5-46CE-9CCF-2774B08F5CC3}" type="datetimeFigureOut">
              <a:rPr lang="cs-CZ" smtClean="0"/>
              <a:pPr/>
              <a:t>03.06.2021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650FD-D22B-441D-A5B4-62EB0141F0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01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650FD-D22B-441D-A5B4-62EB0141F00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54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650FD-D22B-441D-A5B4-62EB0141F00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70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6B6B-2A94-4254-9C16-1894DB4DAF02}" type="datetime1">
              <a:rPr lang="cs-CZ" smtClean="0"/>
              <a:pPr/>
              <a:t>03.06.2021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30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AD94-A0AA-4763-878F-CEC78B16B68E}" type="datetime1">
              <a:rPr lang="cs-CZ" smtClean="0"/>
              <a:pPr/>
              <a:t>03.06.2021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59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63578" y="365125"/>
            <a:ext cx="7208921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AA84-6E0D-4758-9134-7493EC0C09FF}" type="datetime1">
              <a:rPr lang="cs-CZ" smtClean="0"/>
              <a:pPr/>
              <a:t>03.06.2021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69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E30210"/>
              </a:buClr>
              <a:buFont typeface="Wingdings" panose="05000000000000000000" pitchFamily="2" charset="2"/>
              <a:buChar char="§"/>
              <a:defRPr sz="3200"/>
            </a:lvl1pPr>
            <a:lvl2pPr marL="685800" indent="-228600">
              <a:buClr>
                <a:srgbClr val="E30210"/>
              </a:buClr>
              <a:buFont typeface="Wingdings" panose="05000000000000000000" pitchFamily="2" charset="2"/>
              <a:buChar char="§"/>
              <a:defRPr sz="2800"/>
            </a:lvl2pPr>
            <a:lvl3pPr marL="1143000" indent="-228600">
              <a:buClr>
                <a:srgbClr val="E30210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rgbClr val="E30210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rgbClr val="E30210"/>
              </a:buClr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82F3-7D09-40DD-8646-650F17072001}" type="datetime1">
              <a:rPr lang="cs-CZ" smtClean="0"/>
              <a:pPr/>
              <a:t>03.06.2021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68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9434" y="1709738"/>
            <a:ext cx="9858016" cy="2852737"/>
          </a:xfrm>
        </p:spPr>
        <p:txBody>
          <a:bodyPr anchor="b">
            <a:normAutofit/>
          </a:bodyPr>
          <a:lstStyle>
            <a:lvl1pPr algn="l">
              <a:defRPr lang="cs-CZ" sz="32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489434" y="4589463"/>
            <a:ext cx="9858016" cy="1500187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E4031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C5EF-BBFD-4D20-89EA-7A388C358B27}" type="datetime1">
              <a:rPr lang="cs-CZ" smtClean="0"/>
              <a:pPr/>
              <a:t>03.06.2021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18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89434" y="1825625"/>
            <a:ext cx="4530366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45179" y="1825625"/>
            <a:ext cx="4808621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F6BE-B82E-4188-988E-DF31780026AD}" type="datetime1">
              <a:rPr lang="cs-CZ" smtClean="0"/>
              <a:pPr/>
              <a:t>03.06.2021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31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8966" y="349083"/>
            <a:ext cx="10064833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8967" y="1665121"/>
            <a:ext cx="47092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8967" y="2489033"/>
            <a:ext cx="4709229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621379" y="1665121"/>
            <a:ext cx="47324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21379" y="2489033"/>
            <a:ext cx="473242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EB60-30A5-4FAA-BD8C-9092C1067130}" type="datetime1">
              <a:rPr lang="cs-CZ" smtClean="0"/>
              <a:pPr/>
              <a:t>03.06.2021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84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283-3C5B-4228-8C7F-FB8087D4350D}" type="datetime1">
              <a:rPr lang="cs-CZ" smtClean="0"/>
              <a:pPr/>
              <a:t>03.06.2021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98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C13A-AE9C-4E89-9EA0-71CD22EA8B36}" type="datetime1">
              <a:rPr lang="cs-CZ" smtClean="0"/>
              <a:pPr/>
              <a:t>03.06.2021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97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9434" y="457200"/>
            <a:ext cx="32825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89434" y="2057400"/>
            <a:ext cx="32825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8B9B-ADDC-4880-8EC5-167AC8148B42}" type="datetime1">
              <a:rPr lang="cs-CZ" smtClean="0"/>
              <a:pPr/>
              <a:t>03.06.2021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44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495" y="457200"/>
            <a:ext cx="344053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31495" y="2057400"/>
            <a:ext cx="344053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09A7-01B7-4D9C-A8AC-F6DBECFEE56A}" type="datetime1">
              <a:rPr lang="cs-CZ" smtClean="0"/>
              <a:pPr/>
              <a:t>03.06.2021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34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89434" y="365125"/>
            <a:ext cx="98643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Označování potravin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89434" y="1825625"/>
            <a:ext cx="98643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Piešťany 29. 3. 2047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489434" y="6352304"/>
            <a:ext cx="2091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403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E428CD-71F1-4261-83D6-1A2B21D9B587}" type="datetime1">
              <a:rPr lang="cs-CZ" smtClean="0"/>
              <a:pPr/>
              <a:t>03.06.2021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302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403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D2653D-EA99-4059-8502-A295F155220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7" y="0"/>
            <a:ext cx="903097" cy="2356701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94268" y="6136849"/>
            <a:ext cx="1291472" cy="175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2" y="6399569"/>
            <a:ext cx="1241120" cy="2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7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4031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21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21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21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21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21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0359" y="1904155"/>
            <a:ext cx="95377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FOP z pohledu spotřebitelské organizace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36643" y="5115910"/>
            <a:ext cx="2831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Jan Maryška, dTest o.p.s.</a:t>
            </a:r>
          </a:p>
        </p:txBody>
      </p:sp>
    </p:spTree>
    <p:extLst>
      <p:ext uri="{BB962C8B-B14F-4D97-AF65-F5344CB8AC3E}">
        <p14:creationId xmlns:p14="http://schemas.microsoft.com/office/powerpoint/2010/main" val="314775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8A30C-436E-44C9-8E46-7EFA3CD3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434" y="365125"/>
            <a:ext cx="9864366" cy="1325563"/>
          </a:xfrm>
        </p:spPr>
        <p:txBody>
          <a:bodyPr/>
          <a:lstStyle/>
          <a:p>
            <a:r>
              <a:rPr lang="cs-CZ" dirty="0"/>
              <a:t>Zájem spotřebitelů o nutriční údaje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CA04C9-AC7F-4FE3-8579-B2874838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2</a:t>
            </a:fld>
            <a:endParaRPr lang="cs-CZ"/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A61923B3-BC96-4A1F-8D2E-0EBF4367F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417942"/>
              </p:ext>
            </p:extLst>
          </p:nvPr>
        </p:nvGraphicFramePr>
        <p:xfrm>
          <a:off x="1198234" y="1637943"/>
          <a:ext cx="4618213" cy="372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ovéPole 6">
            <a:extLst>
              <a:ext uri="{FF2B5EF4-FFF2-40B4-BE49-F238E27FC236}">
                <a16:creationId xmlns:a16="http://schemas.microsoft.com/office/drawing/2014/main" id="{FEDE823F-5FD0-4C83-BE16-2198CCD975F2}"/>
              </a:ext>
            </a:extLst>
          </p:cNvPr>
          <p:cNvSpPr txBox="1"/>
          <p:nvPr/>
        </p:nvSpPr>
        <p:spPr>
          <a:xfrm>
            <a:off x="1862976" y="6063962"/>
            <a:ext cx="8802648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 výsledků ankety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dTestu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k projektu</a:t>
            </a:r>
            <a:r>
              <a:rPr lang="cs-CZ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Food Pro uskutečněné mezi 1500 respondenty na podzim 2020.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">
            <a:extLst>
              <a:ext uri="{FF2B5EF4-FFF2-40B4-BE49-F238E27FC236}">
                <a16:creationId xmlns:a16="http://schemas.microsoft.com/office/drawing/2014/main" id="{2D0B650C-3793-4E95-A1B6-249D54E22710}"/>
              </a:ext>
            </a:extLst>
          </p:cNvPr>
          <p:cNvPicPr>
            <a:picLocks noGr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790" y="5024101"/>
            <a:ext cx="2324591" cy="962541"/>
          </a:xfrm>
          <a:prstGeom prst="rect">
            <a:avLst/>
          </a:prstGeom>
        </p:spPr>
      </p:pic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486C81F7-B891-42BE-A113-41E0795F4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303786"/>
              </p:ext>
            </p:extLst>
          </p:nvPr>
        </p:nvGraphicFramePr>
        <p:xfrm>
          <a:off x="6107648" y="1637943"/>
          <a:ext cx="5071630" cy="372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068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90086-565E-4CB3-949B-6E8B621A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57" y="174166"/>
            <a:ext cx="9721491" cy="1281113"/>
          </a:xfrm>
        </p:spPr>
        <p:txBody>
          <a:bodyPr>
            <a:normAutofit fontScale="90000"/>
          </a:bodyPr>
          <a:lstStyle/>
          <a:p>
            <a:r>
              <a:rPr lang="cs-CZ" dirty="0"/>
              <a:t>Aktuální dostupnost nutričních údajů na přední straně obalů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8DB693-0C8D-456E-BCC8-F2B1BD5E9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 kakaových snídaňových cereálií 2021</a:t>
            </a:r>
          </a:p>
          <a:p>
            <a:r>
              <a:rPr lang="cs-CZ" dirty="0"/>
              <a:t>52 % výrobků </a:t>
            </a:r>
            <a:r>
              <a:rPr lang="cs-CZ" b="1" dirty="0"/>
              <a:t>neneslo žádné</a:t>
            </a:r>
            <a:r>
              <a:rPr lang="cs-CZ" dirty="0"/>
              <a:t> výživové údaje na čelní straně obalu.</a:t>
            </a:r>
          </a:p>
          <a:p>
            <a:r>
              <a:rPr lang="cs-CZ" dirty="0"/>
              <a:t>Uvádění nutričních hodnot na čele obalu </a:t>
            </a:r>
            <a:r>
              <a:rPr lang="cs-CZ" b="1" dirty="0"/>
              <a:t>není jednotné a komplikuje</a:t>
            </a:r>
            <a:r>
              <a:rPr lang="cs-CZ" dirty="0"/>
              <a:t> porovnávání výrobků.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D08F35-2B4D-4905-8F93-5FBF934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BF814D-A454-4E8B-938A-5DB7B9513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00676" y="4685548"/>
            <a:ext cx="2493353" cy="168301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DC06E75-57B9-4B7D-A54A-1627CBCB4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83005" y="4528574"/>
            <a:ext cx="3173247" cy="228473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79634FC-6216-4B80-A2F7-EAAB848AB1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4295" y="4641246"/>
            <a:ext cx="2577621" cy="1855887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98B430D4-25E0-49BF-866E-F302FE232BE0}"/>
              </a:ext>
            </a:extLst>
          </p:cNvPr>
          <p:cNvSpPr/>
          <p:nvPr/>
        </p:nvSpPr>
        <p:spPr>
          <a:xfrm>
            <a:off x="1458953" y="1646238"/>
            <a:ext cx="10733047" cy="521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08052F4-4993-4314-82B9-A062F8A0B3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41317" r="64689" b="18357"/>
          <a:stretch/>
        </p:blipFill>
        <p:spPr>
          <a:xfrm rot="16200000">
            <a:off x="4300490" y="616893"/>
            <a:ext cx="4242250" cy="687788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E17E6D65-8AB6-4002-8CC5-74A7BCD9F388}"/>
              </a:ext>
            </a:extLst>
          </p:cNvPr>
          <p:cNvSpPr txBox="1"/>
          <p:nvPr/>
        </p:nvSpPr>
        <p:spPr>
          <a:xfrm>
            <a:off x="3631330" y="2816163"/>
            <a:ext cx="557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Na čelní straně se opakuje pouze údaj o energetické hodnotě.</a:t>
            </a:r>
          </a:p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Nař.1169/2011, Čl. 30, odst. 3, písm. a)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D0BF4E1-AB23-45FB-85B1-069CAEEA03FE}"/>
              </a:ext>
            </a:extLst>
          </p:cNvPr>
          <p:cNvSpPr/>
          <p:nvPr/>
        </p:nvSpPr>
        <p:spPr>
          <a:xfrm>
            <a:off x="1782803" y="1478438"/>
            <a:ext cx="10161548" cy="521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33C8C46-5A4C-41B2-AE8B-0B3D755FE5C6}"/>
              </a:ext>
            </a:extLst>
          </p:cNvPr>
          <p:cNvSpPr txBox="1"/>
          <p:nvPr/>
        </p:nvSpPr>
        <p:spPr>
          <a:xfrm>
            <a:off x="6092803" y="3178829"/>
            <a:ext cx="5578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Na čelní straně se opakují údaje o energetické hodnotě, obsahu tuku, nasycených mastných kyselin, cukru a soli.</a:t>
            </a:r>
          </a:p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Nař.1169/2011, Čl. 30, odst. 3, písm. b)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D6BA21D-C0B0-465E-ACC5-59447264B7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t="52024" r="65700" b="9087"/>
          <a:stretch/>
        </p:blipFill>
        <p:spPr>
          <a:xfrm rot="16200000">
            <a:off x="2758221" y="3466782"/>
            <a:ext cx="2420856" cy="3631329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5448CE8-61FF-4CCE-9740-695E49B42E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1" t="497" r="17624" b="63109"/>
          <a:stretch/>
        </p:blipFill>
        <p:spPr>
          <a:xfrm rot="16200000">
            <a:off x="2854770" y="975970"/>
            <a:ext cx="2210729" cy="36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0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1D40E-5BE2-4895-BC61-726304B1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Sjednocení?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62527C-C324-4112-BC48-0048ABEF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106034-600D-49E2-A03E-9B5FDC45B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37" y="1690688"/>
            <a:ext cx="8609325" cy="42037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5F227F-F7BB-4747-826B-B78516519EB3}"/>
              </a:ext>
            </a:extLst>
          </p:cNvPr>
          <p:cNvSpPr txBox="1"/>
          <p:nvPr/>
        </p:nvSpPr>
        <p:spPr>
          <a:xfrm>
            <a:off x="1694675" y="6033184"/>
            <a:ext cx="8802648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 výsledků studie CONSUMER STUDY FRONT-OF-PACK NUTRITION SCHEMES, provedené organizací CONSUMENTENBOND (NL) v dubnu 2018</a:t>
            </a:r>
          </a:p>
        </p:txBody>
      </p:sp>
    </p:spTree>
    <p:extLst>
      <p:ext uri="{BB962C8B-B14F-4D97-AF65-F5344CB8AC3E}">
        <p14:creationId xmlns:p14="http://schemas.microsoft.com/office/powerpoint/2010/main" val="394010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A54F0-F582-495E-9B00-247393D1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Jednotlivé systémy z pohledu spotřebitelů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15DE7C-CD0C-47A5-BD09-E4EBFD3D5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434" y="3163887"/>
            <a:ext cx="3172439" cy="3375025"/>
          </a:xfrm>
        </p:spPr>
        <p:txBody>
          <a:bodyPr/>
          <a:lstStyle/>
          <a:p>
            <a:r>
              <a:rPr lang="cs-CZ" sz="1700" dirty="0"/>
              <a:t>Dává konkrétní informace o jednotlivých živinách</a:t>
            </a:r>
          </a:p>
          <a:p>
            <a:r>
              <a:rPr lang="cs-CZ" sz="1700" dirty="0"/>
              <a:t>Jednoduše srozumitelná symbolika semaforu</a:t>
            </a:r>
          </a:p>
          <a:p>
            <a:pPr marL="0" indent="0">
              <a:buNone/>
            </a:pPr>
            <a:endParaRPr lang="cs-CZ" sz="1700" dirty="0"/>
          </a:p>
          <a:p>
            <a:r>
              <a:rPr lang="cs-CZ" sz="1700" dirty="0"/>
              <a:t>Informačně možná až příliš obsáhlé</a:t>
            </a:r>
          </a:p>
          <a:p>
            <a:r>
              <a:rPr lang="cs-CZ" sz="1700" dirty="0"/>
              <a:t>Vztaženo k velikosti porce, ta se může u různých výrobků lišit</a:t>
            </a:r>
          </a:p>
          <a:p>
            <a:endParaRPr lang="cs-CZ" sz="160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AB80CE-F81F-421D-88DB-9BAC77BA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47A951-6922-4F74-A22D-E2A274C0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757" y="1667106"/>
            <a:ext cx="3172439" cy="13142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FEB65E0-A170-4AAD-830C-6D483CBCA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361" y="1667106"/>
            <a:ext cx="1967526" cy="11843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E6A87E-7BCC-49F4-B8B1-27E06D5AD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848" y="1652703"/>
            <a:ext cx="1269745" cy="1184336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11F51AF-B240-40ED-A266-6BEE3EE376CF}"/>
              </a:ext>
            </a:extLst>
          </p:cNvPr>
          <p:cNvSpPr txBox="1">
            <a:spLocks/>
          </p:cNvSpPr>
          <p:nvPr/>
        </p:nvSpPr>
        <p:spPr>
          <a:xfrm>
            <a:off x="5292904" y="3173412"/>
            <a:ext cx="3172439" cy="3375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21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21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21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21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21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/>
              <a:t>Srozumitelné pro podobnost  s energetickým štítkem</a:t>
            </a:r>
          </a:p>
          <a:p>
            <a:r>
              <a:rPr lang="cs-CZ" sz="1700" dirty="0"/>
              <a:t>Jasné, snadno interpretovatelné informace</a:t>
            </a:r>
          </a:p>
          <a:p>
            <a:pPr marL="0" indent="0">
              <a:buNone/>
            </a:pPr>
            <a:endParaRPr lang="cs-CZ" sz="1700" dirty="0"/>
          </a:p>
          <a:p>
            <a:r>
              <a:rPr lang="cs-CZ" sz="1700" dirty="0"/>
              <a:t>Méně konkrétních informací</a:t>
            </a:r>
          </a:p>
          <a:p>
            <a:r>
              <a:rPr lang="cs-CZ" sz="1700" dirty="0"/>
              <a:t>Nutnost vysvětlit, na čem je hodnocení založeno</a:t>
            </a:r>
          </a:p>
          <a:p>
            <a:endParaRPr lang="cs-CZ" sz="1600" dirty="0"/>
          </a:p>
          <a:p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FAE9A55C-0085-4910-B968-F8B46E977613}"/>
              </a:ext>
            </a:extLst>
          </p:cNvPr>
          <p:cNvSpPr txBox="1">
            <a:spLocks/>
          </p:cNvSpPr>
          <p:nvPr/>
        </p:nvSpPr>
        <p:spPr>
          <a:xfrm>
            <a:off x="8844500" y="3174999"/>
            <a:ext cx="3172439" cy="3375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21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21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21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21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21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/>
              <a:t>Zcela jasná interpretace</a:t>
            </a:r>
          </a:p>
          <a:p>
            <a:endParaRPr lang="cs-CZ" sz="1700" dirty="0"/>
          </a:p>
          <a:p>
            <a:endParaRPr lang="cs-CZ" sz="1700" dirty="0"/>
          </a:p>
          <a:p>
            <a:pPr marL="0" indent="0">
              <a:buNone/>
            </a:pPr>
            <a:endParaRPr lang="cs-CZ" sz="1700" dirty="0"/>
          </a:p>
          <a:p>
            <a:r>
              <a:rPr lang="cs-CZ" sz="1700" dirty="0"/>
              <a:t>Téměř žádné konkrétní informace</a:t>
            </a:r>
          </a:p>
          <a:p>
            <a:r>
              <a:rPr lang="cs-CZ" sz="1700" dirty="0"/>
              <a:t>Nepraktické při dobrovolném použití</a:t>
            </a:r>
          </a:p>
          <a:p>
            <a:endParaRPr lang="cs-CZ" sz="1600" dirty="0"/>
          </a:p>
          <a:p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48AA633-F13E-4335-A91A-594532D86CDC}"/>
              </a:ext>
            </a:extLst>
          </p:cNvPr>
          <p:cNvCxnSpPr>
            <a:cxnSpLocks/>
          </p:cNvCxnSpPr>
          <p:nvPr/>
        </p:nvCxnSpPr>
        <p:spPr>
          <a:xfrm>
            <a:off x="352425" y="4495800"/>
            <a:ext cx="11468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7BCE329-13EC-46DA-BE6E-889E77A7B531}"/>
              </a:ext>
            </a:extLst>
          </p:cNvPr>
          <p:cNvCxnSpPr>
            <a:cxnSpLocks/>
          </p:cNvCxnSpPr>
          <p:nvPr/>
        </p:nvCxnSpPr>
        <p:spPr>
          <a:xfrm>
            <a:off x="361950" y="3048000"/>
            <a:ext cx="11468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5BB5F33E-D98C-47F1-A763-8FA2D358A249}"/>
              </a:ext>
            </a:extLst>
          </p:cNvPr>
          <p:cNvGrpSpPr/>
          <p:nvPr/>
        </p:nvGrpSpPr>
        <p:grpSpPr>
          <a:xfrm>
            <a:off x="521493" y="3349627"/>
            <a:ext cx="822684" cy="822684"/>
            <a:chOff x="521493" y="3349627"/>
            <a:chExt cx="822684" cy="822684"/>
          </a:xfrm>
        </p:grpSpPr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4B1489AA-6053-4721-91C8-422181D4FD26}"/>
                </a:ext>
              </a:extLst>
            </p:cNvPr>
            <p:cNvSpPr/>
            <p:nvPr/>
          </p:nvSpPr>
          <p:spPr>
            <a:xfrm>
              <a:off x="521493" y="3349627"/>
              <a:ext cx="822684" cy="82268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nak plus 15">
              <a:extLst>
                <a:ext uri="{FF2B5EF4-FFF2-40B4-BE49-F238E27FC236}">
                  <a16:creationId xmlns:a16="http://schemas.microsoft.com/office/drawing/2014/main" id="{11DD50D7-D028-4CB6-91F5-E4832A91F433}"/>
                </a:ext>
              </a:extLst>
            </p:cNvPr>
            <p:cNvSpPr/>
            <p:nvPr/>
          </p:nvSpPr>
          <p:spPr>
            <a:xfrm>
              <a:off x="632798" y="3460932"/>
              <a:ext cx="600075" cy="600075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0EF09E76-197F-4D66-921D-63FA93B9E02F}"/>
              </a:ext>
            </a:extLst>
          </p:cNvPr>
          <p:cNvGrpSpPr/>
          <p:nvPr/>
        </p:nvGrpSpPr>
        <p:grpSpPr>
          <a:xfrm>
            <a:off x="549800" y="4860924"/>
            <a:ext cx="822684" cy="822684"/>
            <a:chOff x="549800" y="4860924"/>
            <a:chExt cx="822684" cy="822684"/>
          </a:xfrm>
        </p:grpSpPr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D13A5110-AE62-48D4-B29E-DDA1084CFD34}"/>
                </a:ext>
              </a:extLst>
            </p:cNvPr>
            <p:cNvSpPr/>
            <p:nvPr/>
          </p:nvSpPr>
          <p:spPr>
            <a:xfrm>
              <a:off x="549800" y="4860924"/>
              <a:ext cx="822684" cy="8226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E10909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nak minus 16">
              <a:extLst>
                <a:ext uri="{FF2B5EF4-FFF2-40B4-BE49-F238E27FC236}">
                  <a16:creationId xmlns:a16="http://schemas.microsoft.com/office/drawing/2014/main" id="{5E674F48-BC2E-4A41-BD0C-F3EF0EC2FE7E}"/>
                </a:ext>
              </a:extLst>
            </p:cNvPr>
            <p:cNvSpPr/>
            <p:nvPr/>
          </p:nvSpPr>
          <p:spPr>
            <a:xfrm>
              <a:off x="684917" y="4996041"/>
              <a:ext cx="552450" cy="552450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7835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45474-FF49-446E-A4AD-AD686FE7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spotřebitelského povědomí po sjednocení systému ve Francii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B40D31-C4BC-43AB-8921-EEC13A0E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DCB81C-3E90-4166-9FFA-9979DFDA6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930" y="1671341"/>
            <a:ext cx="8052619" cy="441499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9AFBDE9-7D7B-4FCC-8B6D-7ECF017704D2}"/>
              </a:ext>
            </a:extLst>
          </p:cNvPr>
          <p:cNvSpPr txBox="1"/>
          <p:nvPr/>
        </p:nvSpPr>
        <p:spPr>
          <a:xfrm>
            <a:off x="2009967" y="6491397"/>
            <a:ext cx="882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 publikace francouzské vlády NUTRI-SCORE </a:t>
            </a:r>
            <a:r>
              <a:rPr lang="fr-FR" sz="1400" dirty="0"/>
              <a:t>ÉVALUATION Ŕ 3 ANS DU LOGO</a:t>
            </a:r>
            <a:r>
              <a:rPr lang="cs-CZ" sz="1400" dirty="0"/>
              <a:t> NUTRITIONNEL NUTRI-SCORE, z únor 2021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1F51939-5BD5-485D-BA4B-B3C9D1389A9D}"/>
              </a:ext>
            </a:extLst>
          </p:cNvPr>
          <p:cNvSpPr txBox="1"/>
          <p:nvPr/>
        </p:nvSpPr>
        <p:spPr>
          <a:xfrm>
            <a:off x="2009967" y="6143924"/>
            <a:ext cx="859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roce 2020 bylo do systému </a:t>
            </a:r>
            <a:r>
              <a:rPr lang="cs-CZ" dirty="0" err="1"/>
              <a:t>Nutriscore</a:t>
            </a:r>
            <a:r>
              <a:rPr lang="cs-CZ" dirty="0"/>
              <a:t> zapojeno 415 společností 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942AF1A1-24B1-4A92-8AB2-304325C5A51B}"/>
              </a:ext>
            </a:extLst>
          </p:cNvPr>
          <p:cNvGrpSpPr/>
          <p:nvPr/>
        </p:nvGrpSpPr>
        <p:grpSpPr>
          <a:xfrm>
            <a:off x="1865416" y="1667827"/>
            <a:ext cx="8886369" cy="4493460"/>
            <a:chOff x="1865416" y="1667827"/>
            <a:chExt cx="8886369" cy="4493460"/>
          </a:xfrm>
        </p:grpSpPr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4EAC996C-CBA3-46AD-A014-30C1D36C37AA}"/>
                </a:ext>
              </a:extLst>
            </p:cNvPr>
            <p:cNvSpPr/>
            <p:nvPr/>
          </p:nvSpPr>
          <p:spPr>
            <a:xfrm>
              <a:off x="1865416" y="1667827"/>
              <a:ext cx="8886369" cy="4493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C23DB329-21FE-48C7-B504-B87181E3B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6190" y="1667827"/>
              <a:ext cx="6464822" cy="4476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37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EBF8A-2A30-43DD-9C26-60D782D0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 dTest k FOP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BE7CDE-8D50-43C1-AFBA-D89BCB7AA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435" y="2370137"/>
            <a:ext cx="986436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Za ideální bychom považovali zavedení takového dobrovolného systému označování nutričních hodnot na čelní straně obalu, na kterém se shodne nejvíce států EU.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D39FFC-00CD-435D-AD27-2935A3FF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59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357E1-9617-4B6C-B2E5-C798442D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434" y="2766218"/>
            <a:ext cx="9864366" cy="1325563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5FC3AD-A288-47DC-A452-3BE12E4E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53D-EA99-4059-8502-A295F155220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505448"/>
      </p:ext>
    </p:extLst>
  </p:cSld>
  <p:clrMapOvr>
    <a:masterClrMapping/>
  </p:clrMapOvr>
</p:sld>
</file>

<file path=ppt/theme/theme1.xml><?xml version="1.0" encoding="utf-8"?>
<a:theme xmlns:a="http://schemas.openxmlformats.org/drawingml/2006/main" name="dtest prezenta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test prezentace" id="{AB45FEC2-7C75-40CF-A97B-CC9F946634D4}" vid="{6AFA77D0-14F7-44DD-8030-1E07BD8643F1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dtest prezentace</Template>
  <TotalTime>1698</TotalTime>
  <Words>318</Words>
  <Application>Microsoft Office PowerPoint</Application>
  <PresentationFormat>Širokoúhlá obrazovka</PresentationFormat>
  <Paragraphs>50</Paragraphs>
  <Slides>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dtest prezentace</vt:lpstr>
      <vt:lpstr>FOP z pohledu spotřebitelské organizace</vt:lpstr>
      <vt:lpstr>Zájem spotřebitelů o nutriční údaje</vt:lpstr>
      <vt:lpstr>Aktuální dostupnost nutričních údajů na přední straně obalů</vt:lpstr>
      <vt:lpstr>Sjednocení?</vt:lpstr>
      <vt:lpstr>Jednotlivé systémy z pohledu spotřebitelů</vt:lpstr>
      <vt:lpstr>Vývoj spotřebitelského povědomí po sjednocení systému ve Francii</vt:lpstr>
      <vt:lpstr>Pozice dTest k FOP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Jan Maryška</cp:lastModifiedBy>
  <cp:revision>229</cp:revision>
  <cp:lastPrinted>2017-03-28T09:28:29Z</cp:lastPrinted>
  <dcterms:created xsi:type="dcterms:W3CDTF">2017-03-02T12:51:19Z</dcterms:created>
  <dcterms:modified xsi:type="dcterms:W3CDTF">2021-06-03T05:19:58Z</dcterms:modified>
</cp:coreProperties>
</file>