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933" r:id="rId2"/>
    <p:sldId id="1083" r:id="rId3"/>
    <p:sldId id="1057" r:id="rId4"/>
    <p:sldId id="1082" r:id="rId5"/>
    <p:sldId id="1060" r:id="rId6"/>
    <p:sldId id="1062" r:id="rId7"/>
    <p:sldId id="1069" r:id="rId8"/>
    <p:sldId id="1071" r:id="rId9"/>
    <p:sldId id="1073" r:id="rId10"/>
    <p:sldId id="1080" r:id="rId11"/>
    <p:sldId id="1075" r:id="rId12"/>
    <p:sldId id="1074" r:id="rId13"/>
    <p:sldId id="1045" r:id="rId14"/>
    <p:sldId id="1081" r:id="rId15"/>
    <p:sldId id="895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92" userDrawn="1">
          <p15:clr>
            <a:srgbClr val="A4A3A4"/>
          </p15:clr>
        </p15:guide>
        <p15:guide id="2" pos="2208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šák" initials="U" lastIdx="1" clrIdx="0">
    <p:extLst>
      <p:ext uri="{19B8F6BF-5375-455C-9EA6-DF929625EA0E}">
        <p15:presenceInfo xmlns:p15="http://schemas.microsoft.com/office/powerpoint/2012/main" userId="Ušá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FFFFFF"/>
    <a:srgbClr val="2D9354"/>
    <a:srgbClr val="92D050"/>
    <a:srgbClr val="6699FF"/>
    <a:srgbClr val="FFCC99"/>
    <a:srgbClr val="CCFFCC"/>
    <a:srgbClr val="DDDDDD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 autoAdjust="0"/>
    <p:restoredTop sz="86464" autoAdjust="0"/>
  </p:normalViewPr>
  <p:slideViewPr>
    <p:cSldViewPr>
      <p:cViewPr varScale="1">
        <p:scale>
          <a:sx n="86" d="100"/>
          <a:sy n="86" d="100"/>
        </p:scale>
        <p:origin x="586" y="62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19"/>
    </p:cViewPr>
  </p:sorterViewPr>
  <p:notesViewPr>
    <p:cSldViewPr>
      <p:cViewPr varScale="1">
        <p:scale>
          <a:sx n="47" d="100"/>
          <a:sy n="47" d="100"/>
        </p:scale>
        <p:origin x="-2716" y="-56"/>
      </p:cViewPr>
      <p:guideLst>
        <p:guide orient="horz" pos="3192"/>
        <p:guide pos="2208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065" cy="49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348">
              <a:defRPr sz="1200">
                <a:latin typeface="Geneva CE" charset="-18"/>
              </a:defRPr>
            </a:lvl1pPr>
          </a:lstStyle>
          <a:p>
            <a:endParaRPr lang="cs-CZ" altLang="cs-CZ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611" y="2"/>
            <a:ext cx="2946064" cy="49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348">
              <a:defRPr sz="1200">
                <a:latin typeface="Geneva CE" charset="-18"/>
              </a:defRPr>
            </a:lvl1pPr>
          </a:lstStyle>
          <a:p>
            <a:endParaRPr lang="cs-CZ" altLang="cs-CZ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229"/>
            <a:ext cx="2946065" cy="4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defTabSz="914348">
              <a:defRPr sz="1200">
                <a:latin typeface="Geneva CE" charset="-18"/>
              </a:defRPr>
            </a:lvl1pPr>
          </a:lstStyle>
          <a:p>
            <a:endParaRPr lang="cs-CZ" altLang="cs-CZ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611" y="9429229"/>
            <a:ext cx="2946064" cy="4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348">
              <a:defRPr sz="1200">
                <a:latin typeface="Geneva CE" charset="-18"/>
              </a:defRPr>
            </a:lvl1pPr>
          </a:lstStyle>
          <a:p>
            <a:fld id="{6438EA3A-5DEB-4DD6-BA0D-D148B0F38CB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1509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065" cy="49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348">
              <a:defRPr sz="1200">
                <a:latin typeface="Geneva CE" charset="-18"/>
              </a:defRPr>
            </a:lvl1pPr>
          </a:lstStyle>
          <a:p>
            <a:endParaRPr lang="cs-CZ" alt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611" y="2"/>
            <a:ext cx="2946064" cy="49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348">
              <a:defRPr sz="1200">
                <a:latin typeface="Geneva CE" charset="-18"/>
              </a:defRPr>
            </a:lvl1pPr>
          </a:lstStyle>
          <a:p>
            <a:endParaRPr lang="cs-CZ" altLang="cs-CZ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229"/>
            <a:ext cx="2946065" cy="4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defTabSz="914348">
              <a:defRPr sz="1200">
                <a:latin typeface="Geneva CE" charset="-18"/>
              </a:defRPr>
            </a:lvl1pPr>
          </a:lstStyle>
          <a:p>
            <a:endParaRPr lang="cs-CZ" altLang="cs-CZ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611" y="9429229"/>
            <a:ext cx="2946064" cy="49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348">
              <a:defRPr sz="1200">
                <a:latin typeface="Geneva CE" charset="-18"/>
              </a:defRPr>
            </a:lvl1pPr>
          </a:lstStyle>
          <a:p>
            <a:fld id="{A357FC09-DE80-4A0D-AA60-53EF5759C70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577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924" y="4777745"/>
            <a:ext cx="5437827" cy="3908064"/>
          </a:xfrm>
          <a:prstGeom prst="rect">
            <a:avLst/>
          </a:prstGeom>
        </p:spPr>
        <p:txBody>
          <a:bodyPr lIns="90443" tIns="45222" rIns="90443" bIns="45222"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7FC09-DE80-4A0D-AA60-53EF5759C70C}" type="slidenum">
              <a:rPr lang="cs-CZ" altLang="cs-CZ" smtClean="0"/>
              <a:pPr/>
              <a:t>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1293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79924" y="4777745"/>
            <a:ext cx="5437827" cy="3908064"/>
          </a:xfrm>
          <a:prstGeom prst="rect">
            <a:avLst/>
          </a:prstGeom>
        </p:spPr>
        <p:txBody>
          <a:bodyPr lIns="90443" tIns="45222" rIns="90443" bIns="45222"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7FC09-DE80-4A0D-AA60-53EF5759C70C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8575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bg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697"/>
            <a:ext cx="2160240" cy="71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1330325" y="5334000"/>
            <a:ext cx="7813675" cy="1524000"/>
          </a:xfrm>
          <a:prstGeom prst="rect">
            <a:avLst/>
          </a:prstGeom>
          <a:solidFill>
            <a:srgbClr val="2E47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363663" y="6629400"/>
            <a:ext cx="12271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fld id="{FDA1EB24-910C-4AB7-89FF-BF8E5D1FA40D}" type="datetime1">
              <a:rPr lang="en-US" altLang="en-US" sz="900">
                <a:solidFill>
                  <a:srgbClr val="FFFFFF"/>
                </a:solidFill>
                <a:latin typeface="Arial" charset="0"/>
              </a:rPr>
              <a:pPr>
                <a:spcBef>
                  <a:spcPct val="50000"/>
                </a:spcBef>
                <a:defRPr/>
              </a:pPr>
              <a:t>6/2/2021</a:t>
            </a:fld>
            <a:endParaRPr lang="en-US" altLang="en-US" sz="900">
              <a:latin typeface="Arial" charset="0"/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278063" y="2438400"/>
            <a:ext cx="6553200" cy="1066800"/>
          </a:xfrm>
        </p:spPr>
        <p:txBody>
          <a:bodyPr anchor="t"/>
          <a:lstStyle>
            <a:lvl1pPr>
              <a:lnSpc>
                <a:spcPct val="85000"/>
              </a:lnSpc>
              <a:defRPr sz="2600">
                <a:solidFill>
                  <a:srgbClr val="2E4792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5486400"/>
            <a:ext cx="6529388" cy="990600"/>
          </a:xfrm>
          <a:solidFill>
            <a:srgbClr val="2E4792"/>
          </a:solidFill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601C-9441-426F-89AA-7E68BDF8D9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6276" y="116632"/>
            <a:ext cx="4157724" cy="123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3121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ED67-0994-4CD5-97F9-DD3A85232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04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43688" y="1539875"/>
            <a:ext cx="1809750" cy="45561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1263" y="1539875"/>
            <a:ext cx="5280025" cy="45561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BC7FB-6AE0-4DA4-964A-AD0468CCF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7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A557E-6136-43A0-A07F-F68725FB92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47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8DC6E-CABB-462A-8F0C-116043130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1263" y="20574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06963" y="2057400"/>
            <a:ext cx="35433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F8D0C-B7B2-498A-BF94-852FCDEE20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3912-C22D-4C38-91A6-D34A6F4A51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45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2BB14-AF40-4911-869A-B76DD62C2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B157-93F0-4066-BF66-FFA95F81D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44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61879-7885-4EDB-B179-DE0E988924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2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6675D-59A2-4A56-B020-8A47FBF54A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FFFFFF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37566" cy="77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331913" y="6592888"/>
            <a:ext cx="7812087" cy="265112"/>
          </a:xfrm>
          <a:prstGeom prst="rect">
            <a:avLst/>
          </a:prstGeom>
          <a:solidFill>
            <a:srgbClr val="2E479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1539875"/>
            <a:ext cx="7239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1263" y="2057400"/>
            <a:ext cx="7239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		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629400"/>
            <a:ext cx="47244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9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3450" y="6629400"/>
            <a:ext cx="1295400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ABF8DFA-7D98-4E41-BEB5-A3121B087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9992" y="-27384"/>
            <a:ext cx="4644008" cy="138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59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rgbClr val="C806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rgbClr val="C8064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rgbClr val="C8064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rgbClr val="C8064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rgbClr val="C8064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rgbClr val="C8064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rgbClr val="C8064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rgbClr val="C8064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200">
          <a:solidFill>
            <a:srgbClr val="C8064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2E47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2E479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2E479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2E479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E479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E479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E479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E479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rgbClr val="2E479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ecerova@foodnet.cz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ADD3B-3B40-0E48-93D5-452BCEB15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508" y="1988840"/>
            <a:ext cx="8856983" cy="1066800"/>
          </a:xfrm>
        </p:spPr>
        <p:txBody>
          <a:bodyPr/>
          <a:lstStyle/>
          <a:p>
            <a:pPr algn="ctr"/>
            <a:r>
              <a:rPr lang="cs-CZ" sz="2000" b="1" dirty="0">
                <a:latin typeface="+mn-lt"/>
              </a:rPr>
              <a:t>Potravinářská komora České republiky</a:t>
            </a:r>
            <a:br>
              <a:rPr lang="cs-CZ" sz="2000" b="1" dirty="0">
                <a:latin typeface="+mn-lt"/>
              </a:rPr>
            </a:br>
            <a:r>
              <a:rPr lang="cs-CZ" sz="2000" b="1" dirty="0">
                <a:latin typeface="+mn-lt"/>
              </a:rPr>
              <a:t>Ing. Dana Večeřová, prezidentka komory</a:t>
            </a:r>
            <a:br>
              <a:rPr lang="cs-CZ" sz="3200" b="1" dirty="0">
                <a:latin typeface="+mn-lt"/>
              </a:rPr>
            </a:br>
            <a:br>
              <a:rPr lang="cs-CZ" sz="3200" b="1" dirty="0">
                <a:latin typeface="+mn-lt"/>
              </a:rPr>
            </a:br>
            <a:r>
              <a:rPr lang="cs-CZ" sz="3200" b="1" dirty="0">
                <a:latin typeface="+mn-lt"/>
              </a:rPr>
              <a:t>Negativní dopady zavedení systému </a:t>
            </a:r>
            <a:br>
              <a:rPr lang="cs-CZ" sz="3200" b="1" dirty="0">
                <a:latin typeface="+mn-lt"/>
              </a:rPr>
            </a:br>
            <a:r>
              <a:rPr lang="cs-CZ" sz="3200" b="1" dirty="0" err="1">
                <a:latin typeface="+mn-lt"/>
              </a:rPr>
              <a:t>Nutri-Score</a:t>
            </a:r>
            <a:r>
              <a:rPr lang="cs-CZ" sz="3200" b="1" dirty="0">
                <a:latin typeface="+mn-lt"/>
              </a:rPr>
              <a:t> v České republice </a:t>
            </a:r>
            <a:endParaRPr lang="cs-CZ" sz="3200" dirty="0">
              <a:latin typeface="+mn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4928029-7FB3-8340-8F86-783841AF0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762" y="5853207"/>
            <a:ext cx="6529388" cy="990600"/>
          </a:xfrm>
        </p:spPr>
        <p:txBody>
          <a:bodyPr/>
          <a:lstStyle/>
          <a:p>
            <a:pPr algn="ctr"/>
            <a:r>
              <a:rPr lang="cs-CZ" sz="1600" dirty="0"/>
              <a:t>Potravinářská komora ČR</a:t>
            </a:r>
          </a:p>
          <a:p>
            <a:pPr algn="ctr"/>
            <a:r>
              <a:rPr lang="cs-CZ" sz="1600" dirty="0"/>
              <a:t>foodnet@foodnet.cz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28081F-8952-2145-AE8F-5344A36A1B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A3601C-9441-426F-89AA-7E68BDF8D9E9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688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40769"/>
            <a:ext cx="1656184" cy="1656184"/>
          </a:xfrm>
        </p:spPr>
        <p:txBody>
          <a:bodyPr/>
          <a:lstStyle/>
          <a:p>
            <a:r>
              <a:rPr lang="cs-CZ" dirty="0"/>
              <a:t>Matoucí příklady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3" name="Obdĺžnik 2"/>
          <p:cNvSpPr/>
          <p:nvPr/>
        </p:nvSpPr>
        <p:spPr>
          <a:xfrm>
            <a:off x="2417724" y="1984195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Chipsy patří do podporované kategorie B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2924944"/>
            <a:ext cx="72485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766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40769"/>
            <a:ext cx="1656184" cy="1656184"/>
          </a:xfrm>
        </p:spPr>
        <p:txBody>
          <a:bodyPr/>
          <a:lstStyle/>
          <a:p>
            <a:r>
              <a:rPr lang="cs-CZ" dirty="0"/>
              <a:t>Matoucí příklady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3" name="Obdĺžnik 2"/>
          <p:cNvSpPr/>
          <p:nvPr/>
        </p:nvSpPr>
        <p:spPr>
          <a:xfrm>
            <a:off x="2339752" y="1490008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Hranolky a houskový knedlík patří mezi nejzdravější potraviny třídy 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Smažením se zvyšuje energetická hodnota pokrmu, což systém </a:t>
            </a:r>
            <a:r>
              <a:rPr lang="cs-CZ" sz="1800" dirty="0" err="1">
                <a:solidFill>
                  <a:srgbClr val="003399"/>
                </a:solidFill>
                <a:latin typeface="+mn-lt"/>
              </a:rPr>
              <a:t>Nutri-Score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nezohledňuje.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Budeme zdravější, když budeme jíst více hranolků a knedlíků?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6" y="3458841"/>
            <a:ext cx="312843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Nalezený obrázek pro houskový knedl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Nalezený obrázek pro houskový knedlí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368" name="Picture 8" descr="hlavni-obrazek.jpg (800×600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286" y="3533610"/>
            <a:ext cx="3792864" cy="284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78" y="5196845"/>
            <a:ext cx="2246214" cy="12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00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056" y="1361444"/>
            <a:ext cx="8496944" cy="432047"/>
          </a:xfrm>
        </p:spPr>
        <p:txBody>
          <a:bodyPr/>
          <a:lstStyle/>
          <a:p>
            <a:r>
              <a:rPr lang="cs-CZ" dirty="0"/>
              <a:t>Z potravin třídy C, lze připravit pokrm třídy A???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3" name="Obdĺžnik 2"/>
          <p:cNvSpPr/>
          <p:nvPr/>
        </p:nvSpPr>
        <p:spPr>
          <a:xfrm>
            <a:off x="611560" y="1946471"/>
            <a:ext cx="77009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Rostlinný roztíratelný tuk a krůtí prsní šunka jsou klasifikovány v systému </a:t>
            </a:r>
            <a:r>
              <a:rPr lang="cs-CZ" sz="1800" dirty="0" err="1">
                <a:solidFill>
                  <a:srgbClr val="003399"/>
                </a:solidFill>
                <a:latin typeface="+mn-lt"/>
              </a:rPr>
              <a:t>Nutri-Score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v kategorii 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Použijeme-li je při přípravě svačiny nebo snídaně v obvyklých množstvích, je obložený chléb v kategorii A, stačí jen zabalit a přidat logo </a:t>
            </a:r>
            <a:r>
              <a:rPr lang="cs-CZ" sz="1800" dirty="0" err="1">
                <a:solidFill>
                  <a:srgbClr val="003399"/>
                </a:solidFill>
                <a:latin typeface="+mn-lt"/>
              </a:rPr>
              <a:t>Nutri-Score</a:t>
            </a:r>
            <a:endParaRPr lang="cs-CZ" sz="1800" dirty="0">
              <a:solidFill>
                <a:srgbClr val="003399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Spotřebitel dostává při nákupu informaci o nevhodnosti těchto potravin, avšak doma si z nich připraví chutný a nutričně hodnotný pokrm</a:t>
            </a:r>
            <a:endParaRPr lang="en-GB" sz="1800" dirty="0">
              <a:solidFill>
                <a:srgbClr val="003399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cs-CZ" sz="1800" dirty="0">
              <a:solidFill>
                <a:srgbClr val="003399"/>
              </a:solidFill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60755"/>
            <a:ext cx="8640960" cy="60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45224"/>
            <a:ext cx="8694178" cy="6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276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263" y="1275556"/>
            <a:ext cx="7239000" cy="496888"/>
          </a:xfrm>
        </p:spPr>
        <p:txBody>
          <a:bodyPr/>
          <a:lstStyle/>
          <a:p>
            <a:r>
              <a:rPr lang="cs-CZ" dirty="0"/>
              <a:t>Hlavní nevýhody z hlediska spotřebitele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36C51-69C2-4293-810F-925A0340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2060848"/>
            <a:ext cx="9073008" cy="4038600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Některé potraviny nemohou splnit „zelená kritéria“, přesto jsou ve stravě nepostradatelné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Není zohledněn obsah minoritních živin (vitaminy, minerální látky, vápníku, aj.)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Hodnocení nebere v potaz v velikost porce, tj. vliv konzumovaného množství na zdraví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Nelze srovnávat výrobky z jiných kategorií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Nezohledňuje se zvyšování energetické hodnoty smažením (např. rybí prsty – polotovar)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Pokud by chtěl spotřebitel vybírat výrobky jen z kategorií A </a:t>
            </a:r>
            <a:r>
              <a:rPr lang="cs-CZ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B (zelené kategorie) jeho strava nemusí být vyvážená a pestrá, z hlediska některých živin může být i deficitní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Kategorie jako taková nemá ve vztahu ke zdraví vypovídající schopnost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Nezohledňuje různé skupiny obyvatel (dospělí, děti, nemocní, sportovci, senioři), kdy každá tato skupina má jiné výživové nároky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Spotřebitel může nabýt dojmu, že si vystačí v rámci stravy jen s výrobky v zelených kategoriích A </a:t>
            </a:r>
            <a:r>
              <a:rPr lang="cs-CZ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B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Výrobci při honbě za lepším skóre mohou měnit složení potravin používáním přídatných látek, umělých sladidel aj. 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1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263" y="1275556"/>
            <a:ext cx="7239000" cy="496888"/>
          </a:xfrm>
        </p:spPr>
        <p:txBody>
          <a:bodyPr/>
          <a:lstStyle/>
          <a:p>
            <a:r>
              <a:rPr lang="cs-CZ" dirty="0"/>
              <a:t>Hlavní nevýhody z hlediska výrobce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36C51-69C2-4293-810F-925A0340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2181622"/>
            <a:ext cx="8712968" cy="4038600"/>
          </a:xfrm>
        </p:spPr>
        <p:txBody>
          <a:bodyPr/>
          <a:lstStyle/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Příliš zjednodušující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Diskriminace tradičních potravin (sýry, oleje)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Řada potravin je hodnocena v podstatě jako nevhodná, přitom mají ve stravě člověka nezastupitelné místo. Jsou to například již zmíněné sýry, tradiční máslo, dezerty z tvarohu a smetany, řepkový olej a další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Systém preferuje průmyslově zpracované potraviny na úkor skutečných potravin (mléko, maso, ovoce, zelenina), některý výrobek, který obsahuje více než dvacet složek včetně přídatných látek je hodnocen lépe než základní potraviny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Finanční a organizační zatížení výrobců, zejména těch malých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cs-CZ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Zvětšení obalové plochy, na malé výrobky se údaje nevejdou (udržitelnost)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4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67" y="2316150"/>
            <a:ext cx="6023203" cy="398784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13B157-93F0-4066-BF66-FFA95F81D51C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" name="Obdélník 3"/>
          <p:cNvSpPr/>
          <p:nvPr/>
        </p:nvSpPr>
        <p:spPr>
          <a:xfrm>
            <a:off x="0" y="1036642"/>
            <a:ext cx="818331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kumimoji="1" lang="cs-CZ" sz="3200" b="1" kern="0" dirty="0">
                <a:solidFill>
                  <a:srgbClr val="003399"/>
                </a:solidFill>
                <a:latin typeface="Arial"/>
              </a:rPr>
              <a:t>DĚKUJI ZA VAŠI POZORNOST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kumimoji="1" lang="cs-CZ" sz="3200" b="1" kern="0" dirty="0">
                <a:solidFill>
                  <a:srgbClr val="003399"/>
                </a:solidFill>
                <a:latin typeface="Arial"/>
              </a:rPr>
              <a:t>www.foodnet.cz</a:t>
            </a:r>
          </a:p>
          <a:p>
            <a:pPr marL="342900" lvl="0" indent="-342900" algn="ctr">
              <a:spcBef>
                <a:spcPct val="20000"/>
              </a:spcBef>
            </a:pPr>
            <a:endParaRPr kumimoji="1" lang="cs-CZ" sz="2000" b="1" kern="0" dirty="0">
              <a:solidFill>
                <a:srgbClr val="C80642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</a:pPr>
            <a:endParaRPr kumimoji="1" lang="cs-CZ" sz="2000" b="1" kern="0" dirty="0">
              <a:solidFill>
                <a:srgbClr val="C80642"/>
              </a:solidFill>
              <a:latin typeface="Arial"/>
            </a:endParaRPr>
          </a:p>
          <a:p>
            <a:pPr marL="342900" lvl="0" indent="-342900">
              <a:spcBef>
                <a:spcPct val="20000"/>
              </a:spcBef>
            </a:pPr>
            <a:endParaRPr kumimoji="1" lang="cs-CZ" b="1" kern="0" dirty="0">
              <a:solidFill>
                <a:srgbClr val="C80642"/>
              </a:solidFill>
              <a:latin typeface="Arial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954669" y="3941932"/>
            <a:ext cx="3098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Ing. Dana Večeřová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837" y="2387699"/>
            <a:ext cx="695226" cy="1145715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4788025" y="4421629"/>
            <a:ext cx="32403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2060"/>
                </a:solidFill>
                <a:hlinkClick r:id="rId5"/>
              </a:rPr>
              <a:t>vecerova@foodnet.cz</a:t>
            </a:r>
            <a:endParaRPr lang="cs-CZ" dirty="0">
              <a:solidFill>
                <a:srgbClr val="002060"/>
              </a:solidFill>
            </a:endParaRPr>
          </a:p>
          <a:p>
            <a:pPr algn="ctr"/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9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CAC5CB-F44D-45D3-A470-96B2E1A3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50" y="1293812"/>
            <a:ext cx="7239000" cy="496888"/>
          </a:xfrm>
        </p:spPr>
        <p:txBody>
          <a:bodyPr/>
          <a:lstStyle/>
          <a:p>
            <a:r>
              <a:rPr lang="cs-CZ" dirty="0"/>
              <a:t>Co nás čeká v oblasti značení potravin?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5AAEAD-9A4C-46C9-92F5-F23ADD09F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916832"/>
            <a:ext cx="7239000" cy="4038600"/>
          </a:xfrm>
        </p:spPr>
        <p:txBody>
          <a:bodyPr/>
          <a:lstStyle/>
          <a:p>
            <a:r>
              <a:rPr lang="cs-CZ" dirty="0"/>
              <a:t>Strategie Evropské komise „Z farmy na vidličku“</a:t>
            </a:r>
          </a:p>
          <a:p>
            <a:r>
              <a:rPr lang="cs-CZ" dirty="0"/>
              <a:t>Zajištění udržitelnosti potravinových systémů a přesun k zdravějšímu životnímu stylu</a:t>
            </a:r>
          </a:p>
          <a:p>
            <a:r>
              <a:rPr lang="cs-CZ" dirty="0"/>
              <a:t>Harmonizace systému značení výživových hodnot na předních stranách obalů potravin</a:t>
            </a:r>
          </a:p>
          <a:p>
            <a:r>
              <a:rPr lang="cs-CZ" dirty="0"/>
              <a:t>Komise by měla koncem roku 2022 předložit legislativní návrh pro značení výživových hodnot na přední straně obalů potravin</a:t>
            </a:r>
          </a:p>
          <a:p>
            <a:endParaRPr lang="cs-CZ" dirty="0"/>
          </a:p>
          <a:p>
            <a:pPr marL="0" indent="0">
              <a:buNone/>
            </a:pPr>
            <a:r>
              <a:rPr kumimoji="1" lang="cs-CZ" sz="2200" b="0" i="0" u="none" strike="noStrike" kern="0" cap="none" spc="0" normalizeH="0" baseline="0" noProof="0" dirty="0">
                <a:ln>
                  <a:noFill/>
                </a:ln>
                <a:solidFill>
                  <a:srgbClr val="C80642"/>
                </a:solidFill>
                <a:effectLst/>
                <a:uLnTx/>
                <a:uFillTx/>
                <a:latin typeface="Arial Black"/>
                <a:ea typeface="+mj-ea"/>
                <a:cs typeface="+mj-cs"/>
              </a:rPr>
              <a:t> Pozice Potravinářské komory ČR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Zavádění nového povinného systému nepodporujeme</a:t>
            </a:r>
          </a:p>
          <a:p>
            <a:r>
              <a:rPr lang="cs-CZ" dirty="0"/>
              <a:t>Upřednostňujeme edukaci spotřebitelů</a:t>
            </a:r>
          </a:p>
          <a:p>
            <a:r>
              <a:rPr lang="cs-CZ" dirty="0"/>
              <a:t>Požadujeme celospolečenskou odbornou diskusi napříč EU</a:t>
            </a:r>
          </a:p>
          <a:p>
            <a:r>
              <a:rPr lang="cs-CZ" dirty="0"/>
              <a:t>Preferujeme jednotný celoevropský systém</a:t>
            </a:r>
          </a:p>
          <a:p>
            <a:r>
              <a:rPr lang="cs-CZ" dirty="0"/>
              <a:t>Upozorňujeme na možná rizika povinného zavedení systému do praxe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4CE3AF-4F93-4669-8A1C-50CD2133B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4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1845394" cy="1296144"/>
          </a:xfrm>
        </p:spPr>
        <p:txBody>
          <a:bodyPr/>
          <a:lstStyle/>
          <a:p>
            <a:r>
              <a:rPr lang="cs-CZ" dirty="0"/>
              <a:t>Princip hodnocení potravin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3" name="Obdĺžnik 2"/>
          <p:cNvSpPr/>
          <p:nvPr/>
        </p:nvSpPr>
        <p:spPr>
          <a:xfrm>
            <a:off x="323528" y="1124744"/>
            <a:ext cx="849694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399"/>
                </a:solidFill>
                <a:latin typeface="+mn-lt"/>
              </a:rPr>
              <a:t>                               </a:t>
            </a:r>
            <a:r>
              <a:rPr lang="cs-CZ" sz="1800" b="1" dirty="0">
                <a:solidFill>
                  <a:srgbClr val="003399"/>
                </a:solidFill>
                <a:latin typeface="+mn-lt"/>
              </a:rPr>
              <a:t>Zařazení do jednotlivých tříd vychází z výpočtu,                            		         při kterém se započítávají kladné a záporné body 		  		         podle definovaného postupu.</a:t>
            </a:r>
            <a:endParaRPr lang="en-GB" sz="1800" b="1" dirty="0">
              <a:solidFill>
                <a:srgbClr val="003399"/>
              </a:solidFill>
              <a:latin typeface="+mn-lt"/>
            </a:endParaRPr>
          </a:p>
          <a:p>
            <a:endParaRPr lang="cs-CZ" sz="1800" dirty="0">
              <a:solidFill>
                <a:srgbClr val="003399"/>
              </a:solidFill>
              <a:latin typeface="+mn-lt"/>
            </a:endParaRP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Kladné body se získávají podle podílu/obsahu ovoce včetně ořechů (skořápkové ovoce) a zeleniny, vlákniny a bílkovin v dané potravině (vyšší hladiny jsou považovány za příznivé pro zdraví). V každé ze 3 skupin </a:t>
            </a:r>
            <a:r>
              <a:rPr lang="cs-CZ" sz="1800" b="1" dirty="0">
                <a:solidFill>
                  <a:srgbClr val="003399"/>
                </a:solidFill>
                <a:latin typeface="+mn-lt"/>
              </a:rPr>
              <a:t>lze získat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0 až 5 bodů, </a:t>
            </a:r>
            <a:r>
              <a:rPr lang="cs-CZ" sz="1800" b="1" dirty="0">
                <a:solidFill>
                  <a:srgbClr val="003399"/>
                </a:solidFill>
                <a:latin typeface="+mn-lt"/>
              </a:rPr>
              <a:t>dohromady 15 kladných bodů.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</a:t>
            </a:r>
            <a:endParaRPr lang="en-GB" sz="1800" dirty="0">
              <a:solidFill>
                <a:srgbClr val="003399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990" y="3494940"/>
            <a:ext cx="6123440" cy="3134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ĺžnik 5"/>
          <p:cNvSpPr/>
          <p:nvPr/>
        </p:nvSpPr>
        <p:spPr>
          <a:xfrm>
            <a:off x="7665135" y="3669417"/>
            <a:ext cx="1276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stupnice </a:t>
            </a: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kladných </a:t>
            </a: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bodů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130685" y="4888904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hodnoty pro</a:t>
            </a: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daný výrobek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7788740" y="5333373"/>
            <a:ext cx="1126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výsledek </a:t>
            </a: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pro </a:t>
            </a: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výrobek</a:t>
            </a:r>
          </a:p>
          <a:p>
            <a:endParaRPr lang="cs-CZ" dirty="0">
              <a:solidFill>
                <a:srgbClr val="003399"/>
              </a:solidFill>
            </a:endParaRPr>
          </a:p>
        </p:txBody>
      </p:sp>
      <p:cxnSp>
        <p:nvCxnSpPr>
          <p:cNvPr id="14" name="Rovná spojovacia šípka 13"/>
          <p:cNvCxnSpPr/>
          <p:nvPr/>
        </p:nvCxnSpPr>
        <p:spPr bwMode="auto">
          <a:xfrm>
            <a:off x="8366720" y="1340768"/>
            <a:ext cx="0" cy="1706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Rovná spojovacia šípka 16"/>
          <p:cNvCxnSpPr>
            <a:cxnSpLocks/>
          </p:cNvCxnSpPr>
          <p:nvPr/>
        </p:nvCxnSpPr>
        <p:spPr bwMode="auto">
          <a:xfrm flipV="1">
            <a:off x="1243545" y="4293096"/>
            <a:ext cx="1312231" cy="136456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Rovná spojovacia šípka 20"/>
          <p:cNvCxnSpPr>
            <a:cxnSpLocks/>
          </p:cNvCxnSpPr>
          <p:nvPr/>
        </p:nvCxnSpPr>
        <p:spPr bwMode="auto">
          <a:xfrm flipV="1">
            <a:off x="1202036" y="4131083"/>
            <a:ext cx="1925790" cy="152657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Rovná spojovacia šípka 23"/>
          <p:cNvCxnSpPr>
            <a:cxnSpLocks/>
          </p:cNvCxnSpPr>
          <p:nvPr/>
        </p:nvCxnSpPr>
        <p:spPr bwMode="auto">
          <a:xfrm flipV="1">
            <a:off x="1187624" y="4131082"/>
            <a:ext cx="2523889" cy="152658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Rovná spojovacia šípka 26"/>
          <p:cNvCxnSpPr>
            <a:cxnSpLocks/>
          </p:cNvCxnSpPr>
          <p:nvPr/>
        </p:nvCxnSpPr>
        <p:spPr bwMode="auto">
          <a:xfrm flipV="1">
            <a:off x="1187624" y="4226857"/>
            <a:ext cx="4644515" cy="143080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Rovná spojovacia šípka 29"/>
          <p:cNvCxnSpPr>
            <a:cxnSpLocks/>
          </p:cNvCxnSpPr>
          <p:nvPr/>
        </p:nvCxnSpPr>
        <p:spPr bwMode="auto">
          <a:xfrm flipV="1">
            <a:off x="1187624" y="5535236"/>
            <a:ext cx="5256584" cy="1224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Rovná spojovacia šípka 32"/>
          <p:cNvCxnSpPr>
            <a:cxnSpLocks/>
          </p:cNvCxnSpPr>
          <p:nvPr/>
        </p:nvCxnSpPr>
        <p:spPr bwMode="auto">
          <a:xfrm>
            <a:off x="1187624" y="5657662"/>
            <a:ext cx="617936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Rovná spojovacia šípka 35"/>
          <p:cNvCxnSpPr>
            <a:cxnSpLocks/>
          </p:cNvCxnSpPr>
          <p:nvPr/>
        </p:nvCxnSpPr>
        <p:spPr bwMode="auto">
          <a:xfrm flipV="1">
            <a:off x="1187624" y="5333374"/>
            <a:ext cx="3024336" cy="3242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Rovná spojovacia šípka 38"/>
          <p:cNvCxnSpPr/>
          <p:nvPr/>
        </p:nvCxnSpPr>
        <p:spPr bwMode="auto">
          <a:xfrm flipH="1">
            <a:off x="7032950" y="6027487"/>
            <a:ext cx="1080120" cy="2905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47797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1845394" cy="1296144"/>
          </a:xfrm>
        </p:spPr>
        <p:txBody>
          <a:bodyPr/>
          <a:lstStyle/>
          <a:p>
            <a:r>
              <a:rPr lang="cs-CZ" dirty="0"/>
              <a:t>Princip hodnocení potravin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3" name="Obdĺžnik 2"/>
          <p:cNvSpPr/>
          <p:nvPr/>
        </p:nvSpPr>
        <p:spPr>
          <a:xfrm>
            <a:off x="323528" y="1124744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399"/>
                </a:solidFill>
                <a:latin typeface="+mn-lt"/>
              </a:rPr>
              <a:t>                               </a:t>
            </a:r>
            <a:r>
              <a:rPr lang="cs-CZ" sz="1800" b="1" dirty="0">
                <a:solidFill>
                  <a:srgbClr val="003399"/>
                </a:solidFill>
                <a:latin typeface="+mn-lt"/>
              </a:rPr>
              <a:t>Zařazení do jednotlivých tříd vychází z výpočtu,                            		         při kterém se započítávají kladné a záporné body 		  		         podle definovaného postupu.</a:t>
            </a:r>
            <a:endParaRPr lang="en-GB" sz="1800" b="1" dirty="0">
              <a:solidFill>
                <a:srgbClr val="003399"/>
              </a:solidFill>
              <a:latin typeface="+mn-lt"/>
            </a:endParaRPr>
          </a:p>
          <a:p>
            <a:endParaRPr lang="cs-CZ" sz="1800" dirty="0">
              <a:solidFill>
                <a:srgbClr val="003399"/>
              </a:solidFill>
              <a:latin typeface="+mn-lt"/>
            </a:endParaRP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Záporné body se počítají z energetické hodnoty, obsahu nasycených mastných kyselin, cukrů a sodíku (vyšší hodnoty obsahu jsou považovány za nepříznivé pro zdraví). V každé ze 4 skupin </a:t>
            </a:r>
            <a:r>
              <a:rPr lang="cs-CZ" sz="1800" b="1" dirty="0">
                <a:solidFill>
                  <a:srgbClr val="003399"/>
                </a:solidFill>
                <a:latin typeface="+mn-lt"/>
              </a:rPr>
              <a:t>lze získat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0 až 10 bodů, </a:t>
            </a:r>
            <a:r>
              <a:rPr lang="cs-CZ" sz="1800" b="1" dirty="0">
                <a:solidFill>
                  <a:srgbClr val="003399"/>
                </a:solidFill>
                <a:latin typeface="+mn-lt"/>
              </a:rPr>
              <a:t>dohromady 40 záporných bodů.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</a:t>
            </a:r>
            <a:endParaRPr lang="en-GB" sz="1800" dirty="0">
              <a:solidFill>
                <a:srgbClr val="003399"/>
              </a:solidFill>
              <a:latin typeface="+mn-lt"/>
            </a:endParaRPr>
          </a:p>
          <a:p>
            <a:br>
              <a:rPr lang="en-GB" dirty="0">
                <a:solidFill>
                  <a:srgbClr val="003399"/>
                </a:solidFill>
                <a:latin typeface="+mn-lt"/>
              </a:rPr>
            </a:br>
            <a:br>
              <a:rPr lang="en-GB" dirty="0">
                <a:solidFill>
                  <a:srgbClr val="003399"/>
                </a:solidFill>
                <a:latin typeface="+mn-lt"/>
              </a:rPr>
            </a:br>
            <a:r>
              <a:rPr lang="cs-CZ" sz="1800" dirty="0">
                <a:solidFill>
                  <a:srgbClr val="003399"/>
                </a:solidFill>
                <a:latin typeface="+mn-lt"/>
              </a:rPr>
              <a:t>stupnice </a:t>
            </a: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záporných </a:t>
            </a: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bodů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61" y="3181721"/>
            <a:ext cx="6030420" cy="308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395536" y="586246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hodnoty pro</a:t>
            </a: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daný výrobek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8102434" y="5248706"/>
            <a:ext cx="1691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výsledek </a:t>
            </a: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pro </a:t>
            </a:r>
          </a:p>
          <a:p>
            <a:r>
              <a:rPr lang="cs-CZ" sz="1800" dirty="0">
                <a:solidFill>
                  <a:srgbClr val="003399"/>
                </a:solidFill>
                <a:latin typeface="+mn-lt"/>
              </a:rPr>
              <a:t>výrobek</a:t>
            </a:r>
          </a:p>
          <a:p>
            <a:endParaRPr lang="cs-CZ" dirty="0">
              <a:solidFill>
                <a:srgbClr val="003399"/>
              </a:solidFill>
            </a:endParaRPr>
          </a:p>
        </p:txBody>
      </p:sp>
      <p:cxnSp>
        <p:nvCxnSpPr>
          <p:cNvPr id="14" name="Rovná spojovacia šípka 13"/>
          <p:cNvCxnSpPr/>
          <p:nvPr/>
        </p:nvCxnSpPr>
        <p:spPr bwMode="auto">
          <a:xfrm>
            <a:off x="8366720" y="1340768"/>
            <a:ext cx="0" cy="1706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Rovná spojovacia šípka 16"/>
          <p:cNvCxnSpPr>
            <a:cxnSpLocks/>
          </p:cNvCxnSpPr>
          <p:nvPr/>
        </p:nvCxnSpPr>
        <p:spPr bwMode="auto">
          <a:xfrm flipV="1">
            <a:off x="1679729" y="4005064"/>
            <a:ext cx="948055" cy="190085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Rovná spojovacia šípka 20"/>
          <p:cNvCxnSpPr>
            <a:cxnSpLocks/>
          </p:cNvCxnSpPr>
          <p:nvPr/>
        </p:nvCxnSpPr>
        <p:spPr bwMode="auto">
          <a:xfrm flipV="1">
            <a:off x="1679729" y="3861048"/>
            <a:ext cx="1524133" cy="2033989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Rovná spojovacia šípka 23"/>
          <p:cNvCxnSpPr>
            <a:cxnSpLocks/>
          </p:cNvCxnSpPr>
          <p:nvPr/>
        </p:nvCxnSpPr>
        <p:spPr bwMode="auto">
          <a:xfrm flipV="1">
            <a:off x="1679729" y="3861048"/>
            <a:ext cx="2100183" cy="201622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Rovná spojovacia šípka 26"/>
          <p:cNvCxnSpPr>
            <a:cxnSpLocks/>
          </p:cNvCxnSpPr>
          <p:nvPr/>
        </p:nvCxnSpPr>
        <p:spPr bwMode="auto">
          <a:xfrm flipV="1">
            <a:off x="1641533" y="4941168"/>
            <a:ext cx="2786451" cy="92129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Rovná spojovacia šípka 29"/>
          <p:cNvCxnSpPr>
            <a:cxnSpLocks/>
          </p:cNvCxnSpPr>
          <p:nvPr/>
        </p:nvCxnSpPr>
        <p:spPr bwMode="auto">
          <a:xfrm flipV="1">
            <a:off x="1641533" y="5295100"/>
            <a:ext cx="4979597" cy="59993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Rovná spojovacia šípka 32"/>
          <p:cNvCxnSpPr>
            <a:cxnSpLocks/>
          </p:cNvCxnSpPr>
          <p:nvPr/>
        </p:nvCxnSpPr>
        <p:spPr bwMode="auto">
          <a:xfrm flipV="1">
            <a:off x="1679729" y="5248706"/>
            <a:ext cx="5651457" cy="657213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Rovná spojovacia šípka 35"/>
          <p:cNvCxnSpPr>
            <a:cxnSpLocks/>
          </p:cNvCxnSpPr>
          <p:nvPr/>
        </p:nvCxnSpPr>
        <p:spPr bwMode="auto">
          <a:xfrm flipV="1">
            <a:off x="1639478" y="3857262"/>
            <a:ext cx="4232275" cy="2005201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Rovná spojovacia šípka 38"/>
          <p:cNvCxnSpPr/>
          <p:nvPr/>
        </p:nvCxnSpPr>
        <p:spPr bwMode="auto">
          <a:xfrm flipH="1">
            <a:off x="7080179" y="5659435"/>
            <a:ext cx="1080120" cy="2905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33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40120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72085"/>
            <a:ext cx="8424936" cy="648071"/>
          </a:xfrm>
        </p:spPr>
        <p:txBody>
          <a:bodyPr/>
          <a:lstStyle/>
          <a:p>
            <a:r>
              <a:rPr lang="cs-CZ" dirty="0"/>
              <a:t>Matoucí příklady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" name="Obdĺžnik 2"/>
          <p:cNvSpPr/>
          <p:nvPr/>
        </p:nvSpPr>
        <p:spPr>
          <a:xfrm>
            <a:off x="4918233" y="2564904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Coca-Cola </a:t>
            </a:r>
            <a:r>
              <a:rPr lang="cs-CZ" sz="1800" dirty="0" err="1">
                <a:solidFill>
                  <a:srgbClr val="003399"/>
                </a:solidFill>
                <a:latin typeface="+mn-lt"/>
              </a:rPr>
              <a:t>Zero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, </a:t>
            </a:r>
            <a:r>
              <a:rPr lang="cs-CZ" sz="1800" dirty="0" err="1">
                <a:solidFill>
                  <a:srgbClr val="003399"/>
                </a:solidFill>
                <a:latin typeface="+mn-lt"/>
              </a:rPr>
              <a:t>Red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Bull </a:t>
            </a:r>
            <a:r>
              <a:rPr lang="cs-CZ" sz="1800" dirty="0" err="1">
                <a:solidFill>
                  <a:srgbClr val="003399"/>
                </a:solidFill>
                <a:latin typeface="+mn-lt"/>
              </a:rPr>
              <a:t>Sugar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Free a Pepsi Max </a:t>
            </a:r>
            <a:r>
              <a:rPr lang="cs-CZ" sz="1800" dirty="0" err="1">
                <a:solidFill>
                  <a:srgbClr val="003399"/>
                </a:solidFill>
                <a:latin typeface="+mn-lt"/>
              </a:rPr>
              <a:t>Zero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jsou zařazeny do třídy B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800" dirty="0">
              <a:solidFill>
                <a:srgbClr val="003399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Energetické nápoje by neměly být zařazovány do zelené kategorie.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800" dirty="0">
              <a:solidFill>
                <a:srgbClr val="003399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Budí to dojem, že jejich konzumace je zdraví prospěšná.</a:t>
            </a:r>
            <a:endParaRPr lang="en-GB" sz="1800" dirty="0">
              <a:solidFill>
                <a:srgbClr val="003399"/>
              </a:solidFill>
              <a:latin typeface="+mn-lt"/>
            </a:endParaRPr>
          </a:p>
          <a:p>
            <a:endParaRPr lang="cs-CZ" sz="1800" b="1" dirty="0">
              <a:solidFill>
                <a:srgbClr val="003399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B4F9CE-8974-4297-A320-F060645F2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87" y="2533588"/>
            <a:ext cx="2952327" cy="29523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1B17BFE-5555-4C48-A4BA-9FE35DBF4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298" y="3584011"/>
            <a:ext cx="2708920" cy="2708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757F58C-1DAB-4DF9-B2CF-FF9E1D65A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318" y="1176059"/>
            <a:ext cx="1866900" cy="1866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81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40769"/>
            <a:ext cx="1656184" cy="1656184"/>
          </a:xfrm>
        </p:spPr>
        <p:txBody>
          <a:bodyPr/>
          <a:lstStyle/>
          <a:p>
            <a:r>
              <a:rPr lang="cs-CZ" dirty="0"/>
              <a:t>Matoucí příklady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3" name="Obdĺžnik 2"/>
          <p:cNvSpPr/>
          <p:nvPr/>
        </p:nvSpPr>
        <p:spPr>
          <a:xfrm>
            <a:off x="2483768" y="1694642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Šunky mají z masných výrobků nejlepší výživovou hodnotu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Jsou dobrým zdroje plnohodnotných bílkovin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Zařazením však spadají jen do kategorií C-E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Spotřebitel bych se jim měl tedy vyhýbat?</a:t>
            </a:r>
            <a:endParaRPr lang="en-GB" sz="1800" dirty="0">
              <a:solidFill>
                <a:srgbClr val="003399"/>
              </a:solidFill>
              <a:latin typeface="+mn-lt"/>
            </a:endParaRPr>
          </a:p>
          <a:p>
            <a:endParaRPr lang="cs-CZ" sz="1800" b="1" dirty="0">
              <a:solidFill>
                <a:srgbClr val="003399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9" y="3767725"/>
            <a:ext cx="820157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3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40769"/>
            <a:ext cx="1656184" cy="1656184"/>
          </a:xfrm>
        </p:spPr>
        <p:txBody>
          <a:bodyPr/>
          <a:lstStyle/>
          <a:p>
            <a:r>
              <a:rPr lang="cs-CZ" dirty="0"/>
              <a:t>Matoucí příklady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Obdĺžnik 2"/>
          <p:cNvSpPr/>
          <p:nvPr/>
        </p:nvSpPr>
        <p:spPr>
          <a:xfrm>
            <a:off x="2339752" y="1490008"/>
            <a:ext cx="61926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Sýry jsou většinou v kategorii 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Sýry s vyšším obsahem soli a nasycených mastných kyselin jsou v kategorii 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Čerstvé sýry mohou zapadat do kategorie C</a:t>
            </a:r>
          </a:p>
          <a:p>
            <a:endParaRPr lang="cs-CZ" sz="1800" dirty="0">
              <a:solidFill>
                <a:srgbClr val="003399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Sýry jsou zdrojem vápníku, který není v rámci výpočtů zohledňován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Sýry obsahují plnohodnotné živočišné bílkoviny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Sýry nejsou zastoupeny v zelených kategoriích A </a:t>
            </a:r>
            <a:r>
              <a:rPr lang="cs-CZ" sz="1800" dirty="0" err="1">
                <a:solidFill>
                  <a:srgbClr val="003399"/>
                </a:solidFill>
                <a:latin typeface="+mn-lt"/>
              </a:rPr>
              <a:t>a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B se dá vykládat tak, že nepatří mezi potraviny doporučené ke konzumaci.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800" dirty="0">
              <a:solidFill>
                <a:srgbClr val="003399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Aby sýry neskončily ještě hůře, musela být upravena i metoda výpočtu!</a:t>
            </a:r>
            <a:endParaRPr lang="en-GB" sz="1800" dirty="0">
              <a:solidFill>
                <a:srgbClr val="003399"/>
              </a:solidFill>
              <a:latin typeface="+mn-lt"/>
            </a:endParaRPr>
          </a:p>
          <a:p>
            <a:endParaRPr lang="cs-CZ" sz="1800" b="1" dirty="0">
              <a:solidFill>
                <a:srgbClr val="003399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5"/>
            <a:ext cx="2088232" cy="305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40769"/>
            <a:ext cx="1656184" cy="1656184"/>
          </a:xfrm>
        </p:spPr>
        <p:txBody>
          <a:bodyPr/>
          <a:lstStyle/>
          <a:p>
            <a:r>
              <a:rPr lang="cs-CZ" dirty="0"/>
              <a:t>Matoucí příklady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3" name="Obdĺžnik 2"/>
          <p:cNvSpPr/>
          <p:nvPr/>
        </p:nvSpPr>
        <p:spPr>
          <a:xfrm>
            <a:off x="2339752" y="1490008"/>
            <a:ext cx="6192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Zavádějící informace poskytuje srovnání výrobků z různých kategorií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Olivový olej je v kategorii 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Coca-Cola </a:t>
            </a:r>
            <a:r>
              <a:rPr lang="cs-CZ" sz="1800" dirty="0" err="1">
                <a:solidFill>
                  <a:srgbClr val="003399"/>
                </a:solidFill>
                <a:latin typeface="+mn-lt"/>
              </a:rPr>
              <a:t>Zero</a:t>
            </a:r>
            <a:r>
              <a:rPr lang="cs-CZ" sz="1800" dirty="0">
                <a:solidFill>
                  <a:srgbClr val="003399"/>
                </a:solidFill>
                <a:latin typeface="+mn-lt"/>
              </a:rPr>
              <a:t> cukr je v kategorii 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Je tedy olivový olej horší než kolový nápoj?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271" y="3290675"/>
            <a:ext cx="4464496" cy="302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85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D02A51-0F74-4617-A333-AFCE9140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40769"/>
            <a:ext cx="1656184" cy="1656184"/>
          </a:xfrm>
        </p:spPr>
        <p:txBody>
          <a:bodyPr/>
          <a:lstStyle/>
          <a:p>
            <a:r>
              <a:rPr lang="cs-CZ" dirty="0"/>
              <a:t>Matoucí příklady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A097A9-B6ED-4D0C-B57B-14CF9813B3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BA557E-6136-43A0-A07F-F68725FB929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3" name="Obdĺžnik 2"/>
          <p:cNvSpPr/>
          <p:nvPr/>
        </p:nvSpPr>
        <p:spPr>
          <a:xfrm>
            <a:off x="2339752" y="1490008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Čokoládová zmrzlina je v kategorii 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Losos je v kategorii 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800" dirty="0">
                <a:solidFill>
                  <a:srgbClr val="003399"/>
                </a:solidFill>
                <a:latin typeface="+mn-lt"/>
              </a:rPr>
              <a:t>Je tedy zmrzlina lepší než losos?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79868"/>
            <a:ext cx="5256584" cy="372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8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6|0.4|0.5|0.6|0.8|0.7|0.5|0.5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Default Design">
  <a:themeElements>
    <a:clrScheme name="">
      <a:dk1>
        <a:srgbClr val="FFFFCC"/>
      </a:dk1>
      <a:lt1>
        <a:srgbClr val="FFFFFF"/>
      </a:lt1>
      <a:dk2>
        <a:srgbClr val="FFCC00"/>
      </a:dk2>
      <a:lt2>
        <a:srgbClr val="220011"/>
      </a:lt2>
      <a:accent1>
        <a:srgbClr val="CC0099"/>
      </a:accent1>
      <a:accent2>
        <a:srgbClr val="56002B"/>
      </a:accent2>
      <a:accent3>
        <a:srgbClr val="FFFFFF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31333</TotalTime>
  <Words>933</Words>
  <Application>Microsoft Office PowerPoint</Application>
  <PresentationFormat>Předvádění na obrazovce (4:3)</PresentationFormat>
  <Paragraphs>126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Courier New</vt:lpstr>
      <vt:lpstr>Geneva CE</vt:lpstr>
      <vt:lpstr>Times New Roman</vt:lpstr>
      <vt:lpstr>Default Design</vt:lpstr>
      <vt:lpstr>Potravinářská komora České republiky Ing. Dana Večeřová, prezidentka komory  Negativní dopady zavedení systému  Nutri-Score v České republice </vt:lpstr>
      <vt:lpstr>Co nás čeká v oblasti značení potravin?</vt:lpstr>
      <vt:lpstr>Princip hodnocení potravin</vt:lpstr>
      <vt:lpstr>Princip hodnocení potravin</vt:lpstr>
      <vt:lpstr>Matoucí příklady</vt:lpstr>
      <vt:lpstr>Matoucí příklady</vt:lpstr>
      <vt:lpstr>Matoucí příklady</vt:lpstr>
      <vt:lpstr>Matoucí příklady</vt:lpstr>
      <vt:lpstr>Matoucí příklady</vt:lpstr>
      <vt:lpstr>Matoucí příklady</vt:lpstr>
      <vt:lpstr>Matoucí příklady</vt:lpstr>
      <vt:lpstr>Z potravin třídy C, lze připravit pokrm třídy A???</vt:lpstr>
      <vt:lpstr>Hlavní nevýhody z hlediska spotřebitele</vt:lpstr>
      <vt:lpstr>Hlavní nevýhody z hlediska výrobce</vt:lpstr>
      <vt:lpstr>Prezentace aplikace PowerPoint</vt:lpstr>
    </vt:vector>
  </TitlesOfParts>
  <Company>Kafka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Požadavky na označování potravin</dc:title>
  <dc:creator>M.Chýlková</dc:creator>
  <cp:lastModifiedBy>Helena Kavanová</cp:lastModifiedBy>
  <cp:revision>3338</cp:revision>
  <cp:lastPrinted>2020-03-09T13:11:16Z</cp:lastPrinted>
  <dcterms:created xsi:type="dcterms:W3CDTF">2001-11-14T09:49:59Z</dcterms:created>
  <dcterms:modified xsi:type="dcterms:W3CDTF">2021-06-02T05:55:42Z</dcterms:modified>
</cp:coreProperties>
</file>